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2959-3589-45F2-B15C-7A0C6DD94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1840080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en-US" sz="6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Romanian voice control system based on </a:t>
            </a:r>
            <a:r>
              <a:rPr lang="en-US" sz="6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6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Raspberry Ri</a:t>
            </a:r>
            <a:endParaRPr lang="ro-RO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EEBEA-1324-4AE6-838A-DCFCFA80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805195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 b="1" dirty="0"/>
              <a:t>Tohaneanu Andrei-</a:t>
            </a:r>
            <a:r>
              <a:rPr lang="en-US" sz="2400" b="1" dirty="0" err="1"/>
              <a:t>dUMITRU</a:t>
            </a:r>
            <a:endParaRPr lang="ro-RO" sz="2400" b="1" dirty="0"/>
          </a:p>
        </p:txBody>
      </p:sp>
    </p:spTree>
    <p:extLst>
      <p:ext uri="{BB962C8B-B14F-4D97-AF65-F5344CB8AC3E}">
        <p14:creationId xmlns:p14="http://schemas.microsoft.com/office/powerpoint/2010/main" val="304378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94583D-3F05-4569-BDE0-7E55EB9DECBD}"/>
              </a:ext>
            </a:extLst>
          </p:cNvPr>
          <p:cNvSpPr txBox="1">
            <a:spLocks/>
          </p:cNvSpPr>
          <p:nvPr/>
        </p:nvSpPr>
        <p:spPr>
          <a:xfrm>
            <a:off x="1164001" y="2525713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36519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B35D959-87EA-4A43-B466-0F6FF5CD89EF}"/>
              </a:ext>
            </a:extLst>
          </p:cNvPr>
          <p:cNvSpPr txBox="1">
            <a:spLocks/>
          </p:cNvSpPr>
          <p:nvPr/>
        </p:nvSpPr>
        <p:spPr>
          <a:xfrm>
            <a:off x="1164001" y="283295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PROJECT STAGES: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B984DB4-4666-495D-9554-3212373016B2}"/>
              </a:ext>
            </a:extLst>
          </p:cNvPr>
          <p:cNvSpPr/>
          <p:nvPr/>
        </p:nvSpPr>
        <p:spPr>
          <a:xfrm>
            <a:off x="1406501" y="1439068"/>
            <a:ext cx="2756581" cy="254775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ro-RO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736061-F597-49FC-A5EE-D802AEC8894E}"/>
              </a:ext>
            </a:extLst>
          </p:cNvPr>
          <p:cNvSpPr/>
          <p:nvPr/>
        </p:nvSpPr>
        <p:spPr>
          <a:xfrm>
            <a:off x="395120" y="1641384"/>
            <a:ext cx="2482087" cy="214312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0DB6-8813-4777-A587-DFCC066B633B}"/>
              </a:ext>
            </a:extLst>
          </p:cNvPr>
          <p:cNvSpPr txBox="1"/>
          <p:nvPr/>
        </p:nvSpPr>
        <p:spPr>
          <a:xfrm>
            <a:off x="2849350" y="2408679"/>
            <a:ext cx="111450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Data collection</a:t>
            </a:r>
            <a:endParaRPr lang="ro-RO" sz="1600" dirty="0" err="1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E7236A-50D2-444B-B135-DC1A65F3F691}"/>
              </a:ext>
            </a:extLst>
          </p:cNvPr>
          <p:cNvSpPr/>
          <p:nvPr/>
        </p:nvSpPr>
        <p:spPr>
          <a:xfrm>
            <a:off x="5311536" y="1439068"/>
            <a:ext cx="2756581" cy="254775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88583A-B165-4BA5-8B48-C852D8877A08}"/>
              </a:ext>
            </a:extLst>
          </p:cNvPr>
          <p:cNvSpPr/>
          <p:nvPr/>
        </p:nvSpPr>
        <p:spPr>
          <a:xfrm>
            <a:off x="4252745" y="1641384"/>
            <a:ext cx="2495550" cy="214312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DB620-B0C3-48A3-B5DF-257FDD777124}"/>
              </a:ext>
            </a:extLst>
          </p:cNvPr>
          <p:cNvSpPr txBox="1"/>
          <p:nvPr/>
        </p:nvSpPr>
        <p:spPr>
          <a:xfrm>
            <a:off x="6760089" y="2408679"/>
            <a:ext cx="11962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Feature</a:t>
            </a:r>
            <a:r>
              <a:rPr lang="en-US" sz="1400" dirty="0"/>
              <a:t> </a:t>
            </a:r>
            <a:r>
              <a:rPr lang="en-US" sz="1600" dirty="0"/>
              <a:t>extraction</a:t>
            </a:r>
            <a:endParaRPr lang="en-US" sz="1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10715B-9897-4A87-B8BD-C4D84CC0FBEB}"/>
              </a:ext>
            </a:extLst>
          </p:cNvPr>
          <p:cNvSpPr/>
          <p:nvPr/>
        </p:nvSpPr>
        <p:spPr>
          <a:xfrm>
            <a:off x="9302511" y="1439068"/>
            <a:ext cx="2756581" cy="254775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ro-RO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CA933A-F0AB-48D1-AC97-4CA0F83F25E1}"/>
              </a:ext>
            </a:extLst>
          </p:cNvPr>
          <p:cNvSpPr/>
          <p:nvPr/>
        </p:nvSpPr>
        <p:spPr>
          <a:xfrm>
            <a:off x="8243720" y="1641384"/>
            <a:ext cx="2495550" cy="214312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1FE9-C7E5-4F9A-8585-264FD2FF799F}"/>
              </a:ext>
            </a:extLst>
          </p:cNvPr>
          <p:cNvSpPr txBox="1"/>
          <p:nvPr/>
        </p:nvSpPr>
        <p:spPr>
          <a:xfrm>
            <a:off x="10785499" y="2285568"/>
            <a:ext cx="105879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Model training and testing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786692-D9E1-446D-A98D-8844933A61A1}"/>
              </a:ext>
            </a:extLst>
          </p:cNvPr>
          <p:cNvSpPr/>
          <p:nvPr/>
        </p:nvSpPr>
        <p:spPr>
          <a:xfrm>
            <a:off x="3320811" y="4026947"/>
            <a:ext cx="2756581" cy="254775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A68630-796C-429A-9EDD-B3CD82E5E0BB}"/>
              </a:ext>
            </a:extLst>
          </p:cNvPr>
          <p:cNvSpPr/>
          <p:nvPr/>
        </p:nvSpPr>
        <p:spPr>
          <a:xfrm>
            <a:off x="2262020" y="4229263"/>
            <a:ext cx="2495550" cy="214312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74BCB-CC76-4695-941C-4A47D5CDD0B8}"/>
              </a:ext>
            </a:extLst>
          </p:cNvPr>
          <p:cNvSpPr txBox="1"/>
          <p:nvPr/>
        </p:nvSpPr>
        <p:spPr>
          <a:xfrm>
            <a:off x="4757570" y="5004252"/>
            <a:ext cx="11962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System preparation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94627F9-12E3-444C-B101-628B4AC93200}"/>
              </a:ext>
            </a:extLst>
          </p:cNvPr>
          <p:cNvSpPr/>
          <p:nvPr/>
        </p:nvSpPr>
        <p:spPr>
          <a:xfrm>
            <a:off x="7311786" y="4026947"/>
            <a:ext cx="2756581" cy="254775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856A02-2201-4521-B0B0-43E4E8BF9AF5}"/>
              </a:ext>
            </a:extLst>
          </p:cNvPr>
          <p:cNvSpPr/>
          <p:nvPr/>
        </p:nvSpPr>
        <p:spPr>
          <a:xfrm>
            <a:off x="6252995" y="4229263"/>
            <a:ext cx="2495550" cy="214312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ro-RO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E93A4-052F-4CD5-ADA4-01DAEC4A240E}"/>
              </a:ext>
            </a:extLst>
          </p:cNvPr>
          <p:cNvSpPr txBox="1"/>
          <p:nvPr/>
        </p:nvSpPr>
        <p:spPr>
          <a:xfrm>
            <a:off x="8748545" y="5142752"/>
            <a:ext cx="12343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Implementation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44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79EC796-1B3B-4209-BC21-E900FF5DE71F}"/>
              </a:ext>
            </a:extLst>
          </p:cNvPr>
          <p:cNvSpPr txBox="1">
            <a:spLocks/>
          </p:cNvSpPr>
          <p:nvPr/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Data collection</a:t>
            </a:r>
          </a:p>
        </p:txBody>
      </p:sp>
      <p:cxnSp>
        <p:nvCxnSpPr>
          <p:cNvPr id="3" name="Line">
            <a:extLst>
              <a:ext uri="{FF2B5EF4-FFF2-40B4-BE49-F238E27FC236}">
                <a16:creationId xmlns:a16="http://schemas.microsoft.com/office/drawing/2014/main" id="{22788FF8-9E6A-4971-9F6F-3F4D2D45B6C6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8403189" y="478800"/>
            <a:ext cx="852310" cy="1440000"/>
          </a:xfrm>
          <a:prstGeom prst="line">
            <a:avLst/>
          </a:prstGeom>
          <a:ln w="19050">
            <a:solidFill>
              <a:schemeClr val="accent2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6D150E32-239C-41CC-9468-689EB35A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1" y="3106124"/>
            <a:ext cx="3600450" cy="2700337"/>
          </a:xfrm>
          <a:prstGeom prst="rect">
            <a:avLst/>
          </a:prstGeom>
        </p:spPr>
      </p:pic>
      <p:pic>
        <p:nvPicPr>
          <p:cNvPr id="5" name="Content Placeholder 17">
            <a:extLst>
              <a:ext uri="{FF2B5EF4-FFF2-40B4-BE49-F238E27FC236}">
                <a16:creationId xmlns:a16="http://schemas.microsoft.com/office/drawing/2014/main" id="{BA79EE04-BF12-4455-AB65-DAC6DB20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85" y="1342734"/>
            <a:ext cx="1790950" cy="208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19B8F-9924-4610-947F-EC25691A4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59" y="478800"/>
            <a:ext cx="4284880" cy="532009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72B752E-FD04-4024-9D8B-FF329FE42545}"/>
              </a:ext>
            </a:extLst>
          </p:cNvPr>
          <p:cNvSpPr/>
          <p:nvPr/>
        </p:nvSpPr>
        <p:spPr>
          <a:xfrm>
            <a:off x="6841274" y="5143499"/>
            <a:ext cx="1345915" cy="1038225"/>
          </a:xfrm>
          <a:prstGeom prst="ellipse">
            <a:avLst/>
          </a:prstGeom>
          <a:noFill/>
          <a:ln>
            <a:solidFill>
              <a:srgbClr val="EF01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56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752ECC9-9C43-4B7F-ADE5-86A78817527B}"/>
              </a:ext>
            </a:extLst>
          </p:cNvPr>
          <p:cNvSpPr txBox="1">
            <a:spLocks/>
          </p:cNvSpPr>
          <p:nvPr/>
        </p:nvSpPr>
        <p:spPr>
          <a:xfrm>
            <a:off x="1354286" y="416058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Feature extraction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F57A48B-C5DB-4955-A1E6-A58181F656FC}"/>
              </a:ext>
            </a:extLst>
          </p:cNvPr>
          <p:cNvSpPr txBox="1">
            <a:spLocks/>
          </p:cNvSpPr>
          <p:nvPr/>
        </p:nvSpPr>
        <p:spPr>
          <a:xfrm>
            <a:off x="1668079" y="1140637"/>
            <a:ext cx="3789363" cy="795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2"/>
              </a:buClr>
            </a:pPr>
            <a:r>
              <a:rPr lang="en-US" sz="1600" dirty="0"/>
              <a:t>Sharing the data set for training, validation and testing:</a:t>
            </a:r>
            <a:endParaRPr lang="ro-RO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D3719-AA8A-4F79-A156-56B9F889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5" y="1946480"/>
            <a:ext cx="5066475" cy="148252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7EE5F7D-0E63-4B01-9415-D4A537B1FA92}"/>
              </a:ext>
            </a:extLst>
          </p:cNvPr>
          <p:cNvSpPr txBox="1">
            <a:spLocks/>
          </p:cNvSpPr>
          <p:nvPr/>
        </p:nvSpPr>
        <p:spPr>
          <a:xfrm>
            <a:off x="6740622" y="1151279"/>
            <a:ext cx="4152900" cy="7845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2"/>
              </a:buClr>
            </a:pPr>
            <a:r>
              <a:rPr lang="en-US" sz="1300" dirty="0"/>
              <a:t>Extraction of characteristics using Mel-frequency cepstral coefficients (MFCCs)</a:t>
            </a:r>
            <a:endParaRPr lang="ro-RO" sz="13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E94C248-3B0A-47CC-B250-C354919D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85" y="1938799"/>
            <a:ext cx="5060008" cy="149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EDC0E-644C-4294-BB1E-792EC23D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31" y="3612279"/>
            <a:ext cx="4265661" cy="2253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B31BA-84E1-46C3-882F-45FCBAC4E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793" y="3618355"/>
            <a:ext cx="2418990" cy="22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5A52834-70D9-4D31-BE56-1D0DD4365C80}"/>
              </a:ext>
            </a:extLst>
          </p:cNvPr>
          <p:cNvSpPr txBox="1">
            <a:spLocks/>
          </p:cNvSpPr>
          <p:nvPr/>
        </p:nvSpPr>
        <p:spPr>
          <a:xfrm>
            <a:off x="1524125" y="516113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u="sng" dirty="0"/>
              <a:t>Model training and testing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5181382-2BB2-4C1D-9EC7-1B5D079E3344}"/>
              </a:ext>
            </a:extLst>
          </p:cNvPr>
          <p:cNvSpPr txBox="1">
            <a:spLocks/>
          </p:cNvSpPr>
          <p:nvPr/>
        </p:nvSpPr>
        <p:spPr>
          <a:xfrm>
            <a:off x="3211653" y="979082"/>
            <a:ext cx="4630706" cy="576001"/>
          </a:xfrm>
          <a:prstGeom prst="rect">
            <a:avLst/>
          </a:prstGeom>
          <a:ln w="15875"/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Creating and establishing the right model</a:t>
            </a:r>
            <a:endParaRPr lang="ro-RO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B60AE-6D25-4936-B77F-55350B7F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25" y="1905021"/>
            <a:ext cx="3814763" cy="3334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24CE9-B8BC-46A5-B865-2C8E6E926A2E}"/>
              </a:ext>
            </a:extLst>
          </p:cNvPr>
          <p:cNvSpPr txBox="1"/>
          <p:nvPr/>
        </p:nvSpPr>
        <p:spPr>
          <a:xfrm>
            <a:off x="1364581" y="5370095"/>
            <a:ext cx="416242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Convolutional neural network (CNN) - the most used neural network in image analysis</a:t>
            </a:r>
            <a:endParaRPr lang="ro-RO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9650E-9699-407A-A98C-A0FE8B20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41" y="1894564"/>
            <a:ext cx="5128673" cy="33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98967CC-E489-47D5-9732-242FD0FA80C8}"/>
              </a:ext>
            </a:extLst>
          </p:cNvPr>
          <p:cNvSpPr txBox="1">
            <a:spLocks/>
          </p:cNvSpPr>
          <p:nvPr/>
        </p:nvSpPr>
        <p:spPr>
          <a:xfrm>
            <a:off x="1453703" y="385300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u="sng" dirty="0"/>
              <a:t>Model training and testing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EEFBC32-A6F0-4F91-94CC-8DC5BC2CF72A}"/>
              </a:ext>
            </a:extLst>
          </p:cNvPr>
          <p:cNvSpPr txBox="1">
            <a:spLocks/>
          </p:cNvSpPr>
          <p:nvPr/>
        </p:nvSpPr>
        <p:spPr>
          <a:xfrm>
            <a:off x="3568985" y="1063479"/>
            <a:ext cx="4126230" cy="576001"/>
          </a:xfrm>
          <a:prstGeom prst="rect">
            <a:avLst/>
          </a:prstGeom>
          <a:ln w="15875"/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ro-RO" dirty="0"/>
              <a:t>2. Training and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27AC2-E37D-4B76-B81A-E76C2D6B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2492675"/>
            <a:ext cx="5288260" cy="3606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C1FF8-D1CA-42C5-A7C0-C09A8793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16" r="4306"/>
          <a:stretch/>
        </p:blipFill>
        <p:spPr>
          <a:xfrm>
            <a:off x="2742735" y="3316247"/>
            <a:ext cx="3145061" cy="79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94113-D907-4D4D-B0FC-A93CEE01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03" y="2492675"/>
            <a:ext cx="4521290" cy="3606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16397-37E4-41DA-84B5-FF69D8BAA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5" y="1741659"/>
            <a:ext cx="10799987" cy="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137BC5-A0E4-49C3-9536-ED416A389744}"/>
              </a:ext>
            </a:extLst>
          </p:cNvPr>
          <p:cNvSpPr txBox="1">
            <a:spLocks/>
          </p:cNvSpPr>
          <p:nvPr/>
        </p:nvSpPr>
        <p:spPr>
          <a:xfrm>
            <a:off x="1390214" y="398901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u="sng" dirty="0"/>
              <a:t>System preparation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12B42B3-FB86-4807-AEEF-504453AC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92" y="1280312"/>
            <a:ext cx="5729836" cy="42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335915-50A0-45BD-A4B5-978351ECFDF1}"/>
              </a:ext>
            </a:extLst>
          </p:cNvPr>
          <p:cNvSpPr txBox="1">
            <a:spLocks/>
          </p:cNvSpPr>
          <p:nvPr/>
        </p:nvSpPr>
        <p:spPr>
          <a:xfrm>
            <a:off x="1493476" y="363390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u="sng" dirty="0"/>
              <a:t>Implementation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DB974D9-1DF9-44EB-B069-F2FA25138EA5}"/>
              </a:ext>
            </a:extLst>
          </p:cNvPr>
          <p:cNvSpPr txBox="1">
            <a:spLocks/>
          </p:cNvSpPr>
          <p:nvPr/>
        </p:nvSpPr>
        <p:spPr>
          <a:xfrm>
            <a:off x="982769" y="1054800"/>
            <a:ext cx="2963597" cy="439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Used libraries: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Kerasia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wandb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librosa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RPi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python_speech_features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sounddevice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bone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tflite_runtime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28508-2582-48B6-A29E-D54F42F4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" b="4595"/>
          <a:stretch/>
        </p:blipFill>
        <p:spPr>
          <a:xfrm>
            <a:off x="4361237" y="939390"/>
            <a:ext cx="6996236" cy="50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209AF8C-A839-4545-A023-55B8CB11070C}"/>
              </a:ext>
            </a:extLst>
          </p:cNvPr>
          <p:cNvSpPr txBox="1">
            <a:spLocks/>
          </p:cNvSpPr>
          <p:nvPr/>
        </p:nvSpPr>
        <p:spPr>
          <a:xfrm>
            <a:off x="1164001" y="434646"/>
            <a:ext cx="9863997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final result</a:t>
            </a:r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E2A2758D-1987-4D67-92EC-7ECAA59DB422}"/>
              </a:ext>
            </a:extLst>
          </p:cNvPr>
          <p:cNvSpPr txBox="1">
            <a:spLocks/>
          </p:cNvSpPr>
          <p:nvPr/>
        </p:nvSpPr>
        <p:spPr>
          <a:xfrm>
            <a:off x="7717872" y="1446884"/>
            <a:ext cx="4069317" cy="475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Observations during the test:</a:t>
            </a:r>
          </a:p>
          <a:p>
            <a:pPr lvl="1"/>
            <a:r>
              <a:rPr lang="en-US" dirty="0"/>
              <a:t>In perfect condition it did not work several times, for „</a:t>
            </a:r>
            <a:r>
              <a:rPr lang="ro-RO" dirty="0"/>
              <a:t>întuneric</a:t>
            </a:r>
            <a:r>
              <a:rPr lang="en-US" dirty="0"/>
              <a:t>".</a:t>
            </a:r>
          </a:p>
          <a:p>
            <a:pPr lvl="1"/>
            <a:r>
              <a:rPr lang="en-US" dirty="0"/>
              <a:t>Due to the noise, the ‘lumina’ is rarely activated without being the case, and the ‘</a:t>
            </a:r>
            <a:r>
              <a:rPr lang="ro-RO" dirty="0"/>
              <a:t>întuneric</a:t>
            </a:r>
            <a:r>
              <a:rPr lang="en-US" dirty="0"/>
              <a:t>’ is harder to perceive.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30753-D542-48ED-BF07-E890663D2EA1}"/>
              </a:ext>
            </a:extLst>
          </p:cNvPr>
          <p:cNvSpPr txBox="1"/>
          <p:nvPr/>
        </p:nvSpPr>
        <p:spPr>
          <a:xfrm>
            <a:off x="1603693" y="5692530"/>
            <a:ext cx="89846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** background music is to be able to observe the operation affected by noise **</a:t>
            </a:r>
            <a:endParaRPr lang="ro-RO" sz="1100" dirty="0" err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WhatsApp Video 2021-09-23 at 23.31.35">
            <a:hlinkClick r:id="" action="ppaction://media"/>
            <a:extLst>
              <a:ext uri="{FF2B5EF4-FFF2-40B4-BE49-F238E27FC236}">
                <a16:creationId xmlns:a16="http://schemas.microsoft.com/office/drawing/2014/main" id="{CF2486B4-8D14-44EB-9315-6F428A16D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327" y="1446884"/>
            <a:ext cx="6414102" cy="35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</TotalTime>
  <Words>176</Words>
  <Application>Microsoft Office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Romanian voice control system based on Tensorflow and Raspberry 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control system in Romanian based on tensorflow and RPI</dc:title>
  <dc:creator>Andrei Tohaneanu</dc:creator>
  <cp:lastModifiedBy>Andrei Tohaneanu</cp:lastModifiedBy>
  <cp:revision>5</cp:revision>
  <dcterms:created xsi:type="dcterms:W3CDTF">2021-10-28T10:32:02Z</dcterms:created>
  <dcterms:modified xsi:type="dcterms:W3CDTF">2021-10-28T14:01:45Z</dcterms:modified>
</cp:coreProperties>
</file>